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67" r:id="rId3"/>
    <p:sldId id="270" r:id="rId4"/>
    <p:sldId id="271" r:id="rId5"/>
    <p:sldId id="272" r:id="rId6"/>
    <p:sldId id="274" r:id="rId7"/>
    <p:sldId id="275" r:id="rId8"/>
    <p:sldId id="276" r:id="rId9"/>
    <p:sldId id="277" r:id="rId10"/>
    <p:sldId id="278" r:id="rId11"/>
    <p:sldId id="279" r:id="rId12"/>
    <p:sldId id="263" r:id="rId13"/>
    <p:sldId id="264"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977518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088680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3092028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0156366-15C1-42B6-B2C5-489D564D2DCB}" type="datetimeFigureOut">
              <a:rPr lang="ru-RU" smtClean="0"/>
              <a:t>20.09.2021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223425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0156366-15C1-42B6-B2C5-489D564D2DCB}" type="datetimeFigureOut">
              <a:rPr lang="ru-RU" smtClean="0"/>
              <a:t>20.09.2021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291096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92865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900095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706303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0156366-15C1-42B6-B2C5-489D564D2DCB}" type="datetimeFigureOut">
              <a:rPr lang="ru-RU" smtClean="0"/>
              <a:t>20.09.2021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3489908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0156366-15C1-42B6-B2C5-489D564D2DCB}" type="datetimeFigureOut">
              <a:rPr lang="ru-RU" smtClean="0"/>
              <a:t>20.09.2021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109558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249534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11021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604370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3839323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821346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4074956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0156366-15C1-42B6-B2C5-489D564D2DCB}" type="datetimeFigureOut">
              <a:rPr lang="ru-RU" smtClean="0"/>
              <a:t>20.09.2021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F88894-3344-4055-9BB4-35372527C714}" type="slidenum">
              <a:rPr lang="ru-RU" smtClean="0"/>
              <a:t>‹#›</a:t>
            </a:fld>
            <a:endParaRPr lang="ru-RU"/>
          </a:p>
        </p:txBody>
      </p:sp>
    </p:spTree>
    <p:extLst>
      <p:ext uri="{BB962C8B-B14F-4D97-AF65-F5344CB8AC3E}">
        <p14:creationId xmlns:p14="http://schemas.microsoft.com/office/powerpoint/2010/main" val="1032866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0156366-15C1-42B6-B2C5-489D564D2DCB}" type="datetimeFigureOut">
              <a:rPr lang="ru-RU" smtClean="0"/>
              <a:t>20.09.2021</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EF88894-3344-4055-9BB4-35372527C714}" type="slidenum">
              <a:rPr lang="ru-RU" smtClean="0"/>
              <a:t>‹#›</a:t>
            </a:fld>
            <a:endParaRPr lang="ru-RU"/>
          </a:p>
        </p:txBody>
      </p:sp>
    </p:spTree>
    <p:extLst>
      <p:ext uri="{BB962C8B-B14F-4D97-AF65-F5344CB8AC3E}">
        <p14:creationId xmlns:p14="http://schemas.microsoft.com/office/powerpoint/2010/main" val="80536666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wmf"/><Relationship Id="rId5" Type="http://schemas.openxmlformats.org/officeDocument/2006/relationships/oleObject" Target="../embeddings/oleObject2.bin"/><Relationship Id="rId4" Type="http://schemas.openxmlformats.org/officeDocument/2006/relationships/image" Target="../media/image9.wmf"/></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365" y="648448"/>
            <a:ext cx="12209929" cy="3775634"/>
          </a:xfrm>
        </p:spPr>
        <p:txBody>
          <a:bodyPr rtlCol="0">
            <a:normAutofit fontScale="90000"/>
          </a:bodyPr>
          <a:lstStyle/>
          <a:p>
            <a:pPr algn="ctr"/>
            <a:r>
              <a:rPr lang="ru-RU" sz="6000" dirty="0" smtClean="0">
                <a:ln w="0"/>
                <a:solidFill>
                  <a:srgbClr val="FFFF00"/>
                </a:solidFill>
                <a:effectLst>
                  <a:outerShdw blurRad="38100" dist="25400" dir="5400000" algn="ctr" rotWithShape="0">
                    <a:srgbClr val="6E747A">
                      <a:alpha val="43000"/>
                    </a:srgbClr>
                  </a:outerShdw>
                </a:effectLst>
              </a:rPr>
              <a:t> Тема </a:t>
            </a:r>
            <a:r>
              <a:rPr lang="en-US" sz="6000" dirty="0" smtClean="0">
                <a:ln w="0"/>
                <a:solidFill>
                  <a:srgbClr val="FFFF00"/>
                </a:solidFill>
                <a:effectLst>
                  <a:outerShdw blurRad="38100" dist="25400" dir="5400000" algn="ctr" rotWithShape="0">
                    <a:srgbClr val="6E747A">
                      <a:alpha val="43000"/>
                    </a:srgbClr>
                  </a:outerShdw>
                </a:effectLst>
              </a:rPr>
              <a:t>4</a:t>
            </a:r>
            <a:r>
              <a:rPr lang="ru-RU" sz="6000" dirty="0" smtClean="0">
                <a:ln w="0"/>
                <a:solidFill>
                  <a:srgbClr val="FFFF00"/>
                </a:solidFill>
                <a:effectLst>
                  <a:outerShdw blurRad="38100" dist="25400" dir="5400000" algn="ctr" rotWithShape="0">
                    <a:srgbClr val="6E747A">
                      <a:alpha val="43000"/>
                    </a:srgbClr>
                  </a:outerShdw>
                </a:effectLst>
              </a:rPr>
              <a:t> ЛЕКЦИЯ</a:t>
            </a:r>
            <a:r>
              <a:rPr lang="en-US" sz="6000" dirty="0" smtClean="0">
                <a:ln w="0"/>
                <a:solidFill>
                  <a:srgbClr val="FFFF00"/>
                </a:solidFill>
                <a:effectLst>
                  <a:outerShdw blurRad="38100" dist="25400" dir="5400000" algn="ctr" rotWithShape="0">
                    <a:srgbClr val="6E747A">
                      <a:alpha val="43000"/>
                    </a:srgbClr>
                  </a:outerShdw>
                </a:effectLst>
              </a:rPr>
              <a:t> 4</a:t>
            </a:r>
            <a:r>
              <a:rPr lang="ru-RU" sz="6000" dirty="0" smtClean="0">
                <a:ln w="0"/>
                <a:solidFill>
                  <a:srgbClr val="FFFF00"/>
                </a:solidFill>
                <a:effectLst>
                  <a:outerShdw blurRad="38100" dist="25400" dir="5400000" algn="ctr" rotWithShape="0">
                    <a:srgbClr val="6E747A">
                      <a:alpha val="43000"/>
                    </a:srgbClr>
                  </a:outerShdw>
                </a:effectLst>
              </a:rPr>
              <a:t> </a:t>
            </a:r>
            <a:r>
              <a:rPr lang="ru-RU" sz="6000" dirty="0" smtClean="0">
                <a:ln w="0"/>
                <a:solidFill>
                  <a:srgbClr val="FFFF00"/>
                </a:solidFill>
                <a:effectLst>
                  <a:outerShdw blurRad="38100" dist="25400" dir="5400000" algn="ctr" rotWithShape="0">
                    <a:srgbClr val="6E747A">
                      <a:alpha val="43000"/>
                    </a:srgbClr>
                  </a:outerShdw>
                </a:effectLst>
              </a:rPr>
              <a:t/>
            </a:r>
            <a:br>
              <a:rPr lang="ru-RU" sz="6000" dirty="0" smtClean="0">
                <a:ln w="0"/>
                <a:solidFill>
                  <a:srgbClr val="FFFF00"/>
                </a:solidFill>
                <a:effectLst>
                  <a:outerShdw blurRad="38100" dist="25400" dir="5400000" algn="ctr" rotWithShape="0">
                    <a:srgbClr val="6E747A">
                      <a:alpha val="43000"/>
                    </a:srgbClr>
                  </a:outerShdw>
                </a:effectLst>
              </a:rPr>
            </a:br>
            <a:r>
              <a:rPr lang="ru-RU" sz="6000" dirty="0" smtClean="0">
                <a:ln w="0"/>
                <a:solidFill>
                  <a:srgbClr val="FFFF00"/>
                </a:solidFill>
                <a:effectLst>
                  <a:outerShdw blurRad="38100" dist="25400" dir="5400000" algn="ctr" rotWithShape="0">
                    <a:srgbClr val="6E747A">
                      <a:alpha val="43000"/>
                    </a:srgbClr>
                  </a:outerShdw>
                </a:effectLst>
              </a:rPr>
              <a:t/>
            </a:r>
            <a:br>
              <a:rPr lang="ru-RU" sz="6000" dirty="0" smtClean="0">
                <a:ln w="0"/>
                <a:solidFill>
                  <a:srgbClr val="FFFF00"/>
                </a:solidFill>
                <a:effectLst>
                  <a:outerShdw blurRad="38100" dist="25400" dir="5400000" algn="ctr" rotWithShape="0">
                    <a:srgbClr val="6E747A">
                      <a:alpha val="43000"/>
                    </a:srgbClr>
                  </a:outerShdw>
                </a:effectLst>
              </a:rPr>
            </a:br>
            <a:r>
              <a:rPr lang="kk-KZ" sz="4800" dirty="0">
                <a:solidFill>
                  <a:schemeClr val="accent1"/>
                </a:solidFill>
              </a:rPr>
              <a:t>Гидравлические расчеты</a:t>
            </a:r>
            <a:r>
              <a:rPr lang="ru-RU" sz="4800" dirty="0">
                <a:solidFill>
                  <a:schemeClr val="accent1"/>
                </a:solidFill>
              </a:rPr>
              <a:t/>
            </a:r>
            <a:br>
              <a:rPr lang="ru-RU" sz="4800" dirty="0">
                <a:solidFill>
                  <a:schemeClr val="accent1"/>
                </a:solidFill>
              </a:rPr>
            </a:br>
            <a:r>
              <a:rPr lang="kk-KZ" sz="4800" dirty="0">
                <a:solidFill>
                  <a:schemeClr val="accent1"/>
                </a:solidFill>
              </a:rPr>
              <a:t>     Понятие о коэффициенте </a:t>
            </a:r>
            <a:r>
              <a:rPr lang="kk-KZ" sz="4800" dirty="0" smtClean="0">
                <a:solidFill>
                  <a:schemeClr val="accent1"/>
                </a:solidFill>
              </a:rPr>
              <a:t>размыва</a:t>
            </a:r>
            <a:r>
              <a:rPr lang="en-US" sz="4800" dirty="0" smtClean="0">
                <a:solidFill>
                  <a:schemeClr val="accent1"/>
                </a:solidFill>
              </a:rPr>
              <a:t>, </a:t>
            </a:r>
            <a:r>
              <a:rPr lang="kk-KZ" dirty="0">
                <a:solidFill>
                  <a:schemeClr val="accent1"/>
                </a:solidFill>
              </a:rPr>
              <a:t>определения отверстия </a:t>
            </a:r>
            <a:r>
              <a:rPr lang="kk-KZ" dirty="0" smtClean="0">
                <a:solidFill>
                  <a:schemeClr val="accent1"/>
                </a:solidFill>
              </a:rPr>
              <a:t>мостов</a:t>
            </a:r>
            <a:r>
              <a:rPr lang="en-US" dirty="0" smtClean="0">
                <a:solidFill>
                  <a:schemeClr val="accent1"/>
                </a:solidFill>
              </a:rPr>
              <a:t>.</a:t>
            </a:r>
            <a:endParaRPr lang="ru-RU" sz="4800" dirty="0">
              <a:solidFill>
                <a:schemeClr val="accent1"/>
              </a:solidFill>
            </a:endParaRPr>
          </a:p>
        </p:txBody>
      </p:sp>
      <p:sp>
        <p:nvSpPr>
          <p:cNvPr id="3" name="Объект 2"/>
          <p:cNvSpPr>
            <a:spLocks noGrp="1"/>
          </p:cNvSpPr>
          <p:nvPr>
            <p:ph idx="1"/>
          </p:nvPr>
        </p:nvSpPr>
        <p:spPr>
          <a:xfrm>
            <a:off x="762094" y="5745911"/>
            <a:ext cx="3706812" cy="776287"/>
          </a:xfrm>
        </p:spPr>
        <p:txBody>
          <a:bodyPr rtlCol="0">
            <a:normAutofit/>
          </a:bodyPr>
          <a:lstStyle/>
          <a:p>
            <a:pPr marL="0" indent="0" defTabSz="457207">
              <a:buNone/>
              <a:defRPr/>
            </a:pPr>
            <a:r>
              <a:rPr lang="ru-RU" sz="2400" dirty="0">
                <a:ln w="0"/>
                <a:solidFill>
                  <a:srgbClr val="FFFF00"/>
                </a:solidFill>
                <a:effectLst>
                  <a:outerShdw blurRad="38100" dist="25400" dir="5400000" algn="ctr" rotWithShape="0">
                    <a:srgbClr val="6E747A">
                      <a:alpha val="43000"/>
                    </a:srgbClr>
                  </a:outerShdw>
                </a:effectLst>
              </a:rPr>
              <a:t>Лектор – </a:t>
            </a:r>
            <a:r>
              <a:rPr lang="ru-RU" sz="2400" dirty="0" err="1">
                <a:ln w="0"/>
                <a:solidFill>
                  <a:srgbClr val="FFFF00"/>
                </a:solidFill>
                <a:effectLst>
                  <a:outerShdw blurRad="38100" dist="25400" dir="5400000" algn="ctr" rotWithShape="0">
                    <a:srgbClr val="6E747A">
                      <a:alpha val="43000"/>
                    </a:srgbClr>
                  </a:outerShdw>
                </a:effectLst>
              </a:rPr>
              <a:t>Кинаятов</a:t>
            </a:r>
            <a:r>
              <a:rPr lang="ru-RU" sz="2400" dirty="0">
                <a:ln w="0"/>
                <a:solidFill>
                  <a:srgbClr val="FFFF00"/>
                </a:solidFill>
                <a:effectLst>
                  <a:outerShdw blurRad="38100" dist="25400" dir="5400000" algn="ctr" rotWithShape="0">
                    <a:srgbClr val="6E747A">
                      <a:alpha val="43000"/>
                    </a:srgbClr>
                  </a:outerShdw>
                </a:effectLst>
              </a:rPr>
              <a:t> Е.Т.</a:t>
            </a:r>
          </a:p>
        </p:txBody>
      </p:sp>
    </p:spTree>
    <p:extLst>
      <p:ext uri="{BB962C8B-B14F-4D97-AF65-F5344CB8AC3E}">
        <p14:creationId xmlns:p14="http://schemas.microsoft.com/office/powerpoint/2010/main" val="1337101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8564" y="1647938"/>
            <a:ext cx="10582836" cy="4093428"/>
          </a:xfrm>
          <a:prstGeom prst="rect">
            <a:avLst/>
          </a:prstGeom>
        </p:spPr>
        <p:txBody>
          <a:bodyPr wrap="square">
            <a:spAutoFit/>
          </a:bodyPr>
          <a:lstStyle/>
          <a:p>
            <a:pPr algn="just"/>
            <a:r>
              <a:rPr lang="ru-RU" sz="2000" b="1" dirty="0"/>
              <a:t>Можно запроектировать мостовой переход в виде системы сооружений, которая не стесняет водного потока или стесняет его незначительно. Однако без стеснения потока перекрывают мостами только судоходные и ирригационные каналы или канализованные реки в городах. В случаях пересечения свободных рек мосты выгодно устраивать значительно меньшей длины, чем ширина разлива потока; часть ширины разлива закрывают незатопляемыми земляными насыпями, располагаемыми на самых мелких частях разлива – поймах. Между насыпями оставляют водопропускное отверстие, перекрываемое мостом, оно называется отверстием моста. Незатопляемые насыпи на поймах являются подходами к мосту от берегов речной долины; по ним происходит движение автомобилей или поездов. Насыпи заканчиваются конусами, полностью или частично закрывающими крайние опоры моста – устои.</a:t>
            </a:r>
          </a:p>
        </p:txBody>
      </p:sp>
      <p:sp>
        <p:nvSpPr>
          <p:cNvPr id="2" name="TextBox 1"/>
          <p:cNvSpPr txBox="1"/>
          <p:nvPr/>
        </p:nvSpPr>
        <p:spPr>
          <a:xfrm>
            <a:off x="1861902" y="416832"/>
            <a:ext cx="8416086" cy="1231106"/>
          </a:xfrm>
          <a:prstGeom prst="rect">
            <a:avLst/>
          </a:prstGeom>
          <a:noFill/>
        </p:spPr>
        <p:txBody>
          <a:bodyPr wrap="none" rtlCol="0">
            <a:spAutoFit/>
          </a:bodyPr>
          <a:lstStyle/>
          <a:p>
            <a:pPr algn="ctr"/>
            <a:r>
              <a:rPr lang="ru-RU" sz="2800" b="1" dirty="0"/>
              <a:t>ОСНОВНЫЕ ПОЛОЖЕНИЯ РАСЧЕТА </a:t>
            </a:r>
            <a:r>
              <a:rPr lang="ru-RU" sz="2800" b="1" dirty="0" smtClean="0"/>
              <a:t>ОТВЕРСТИЙ</a:t>
            </a:r>
            <a:endParaRPr lang="en-US" sz="2800" b="1" dirty="0" smtClean="0"/>
          </a:p>
          <a:p>
            <a:pPr algn="ctr"/>
            <a:r>
              <a:rPr lang="ru-RU" sz="2800" b="1" dirty="0" smtClean="0"/>
              <a:t> </a:t>
            </a:r>
            <a:r>
              <a:rPr lang="ru-RU" sz="2800" b="1" dirty="0"/>
              <a:t>МОСТОВ</a:t>
            </a:r>
          </a:p>
          <a:p>
            <a:endParaRPr lang="ru-RU" dirty="0"/>
          </a:p>
        </p:txBody>
      </p:sp>
    </p:spTree>
    <p:extLst>
      <p:ext uri="{BB962C8B-B14F-4D97-AF65-F5344CB8AC3E}">
        <p14:creationId xmlns:p14="http://schemas.microsoft.com/office/powerpoint/2010/main" val="1376490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12542" y="130190"/>
            <a:ext cx="5500467" cy="6740307"/>
          </a:xfrm>
          <a:prstGeom prst="rect">
            <a:avLst/>
          </a:prstGeom>
        </p:spPr>
        <p:txBody>
          <a:bodyPr wrap="square">
            <a:spAutoFit/>
          </a:bodyPr>
          <a:lstStyle/>
          <a:p>
            <a:pPr indent="457200" algn="just">
              <a:spcAft>
                <a:spcPts val="0"/>
              </a:spcAft>
            </a:pPr>
            <a:r>
              <a:rPr lang="ru-RU" b="1" dirty="0">
                <a:latin typeface="+mj-lt"/>
                <a:ea typeface="Times New Roman" panose="02020603050405020304" pitchFamily="18" charset="0"/>
              </a:rPr>
              <a:t>Установлено, что экономически наиболее выгодным оказывается сильное сжатие реки, т. е. возможно малое отверстие моста при значительных размывах. Это объясняется тем, что при увеличении степени стеснения реки не только сокращается длина дорогих пролетных строений (заменяемых более дешевой насыпью подходов), но и уменьшается число опор моста, хотя наименьшая допустимая глубина заложения их фундаментов несколько возрастает.</a:t>
            </a:r>
          </a:p>
          <a:p>
            <a:pPr indent="457200" algn="just">
              <a:spcAft>
                <a:spcPts val="0"/>
              </a:spcAft>
            </a:pPr>
            <a:r>
              <a:rPr lang="ru-RU" b="1" dirty="0">
                <a:latin typeface="+mj-lt"/>
                <a:ea typeface="Times New Roman" panose="02020603050405020304" pitchFamily="18" charset="0"/>
              </a:rPr>
              <a:t>Кривая суммарной строительной стоимости всех сооружений мостового перехода (рис. ХХ.1) может быть построена теоретическим путем. Разрывы функции соответствуют смене типов оснований и фундаментов опор моста. При ступенчатом очертании графика появляются зоны экономически невыгодных длин моста (заштрихованы), которые при вариантном проектировании не должны использоваться, так как это может привести к неверному определению минимума стоимости.</a:t>
            </a:r>
          </a:p>
        </p:txBody>
      </p:sp>
      <p:pic>
        <p:nvPicPr>
          <p:cNvPr id="6" name="Рисунок 5"/>
          <p:cNvPicPr/>
          <p:nvPr/>
        </p:nvPicPr>
        <p:blipFill>
          <a:blip r:embed="rId2">
            <a:extLst>
              <a:ext uri="{28A0092B-C50C-407E-A947-70E740481C1C}">
                <a14:useLocalDpi xmlns:a14="http://schemas.microsoft.com/office/drawing/2010/main" val="0"/>
              </a:ext>
            </a:extLst>
          </a:blip>
          <a:srcRect l="29022" t="23932" r="52393" b="47862"/>
          <a:stretch>
            <a:fillRect/>
          </a:stretch>
        </p:blipFill>
        <p:spPr bwMode="auto">
          <a:xfrm>
            <a:off x="5781821" y="264672"/>
            <a:ext cx="6049108" cy="63752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14293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5800" y="1380634"/>
            <a:ext cx="10569389" cy="4524315"/>
          </a:xfrm>
          <a:prstGeom prst="rect">
            <a:avLst/>
          </a:prstGeom>
        </p:spPr>
        <p:txBody>
          <a:bodyPr wrap="square">
            <a:spAutoFit/>
          </a:bodyPr>
          <a:lstStyle/>
          <a:p>
            <a:pPr indent="457200" algn="just">
              <a:spcAft>
                <a:spcPts val="0"/>
              </a:spcAft>
            </a:pPr>
            <a:r>
              <a:rPr lang="ru-RU" sz="2400" b="1" dirty="0">
                <a:latin typeface="+mj-lt"/>
                <a:ea typeface="Times New Roman" panose="02020603050405020304" pitchFamily="18" charset="0"/>
              </a:rPr>
              <a:t>Чтобы при конкретном проектировании оценить стоимость вариантов мостового перехода с различными величинами водопропускного отверстия (длиной моста), для каждого из них необходимо установить глубину заложения фундаментов и тип основания опор моста, а также высоту насыпей на поймах. Минимальная допустимая глубина заложения фундаментов определяется возможными размывами при стеснении речного потока и переформированиями русла. Наименьшая высота насыпей определяется уровнем воды при расчетном паводке и дополнительным подъемом этого уровня у насыпей (называемого подпором) вследствие стеснения реки сооружениями мостового перехода.</a:t>
            </a:r>
          </a:p>
        </p:txBody>
      </p:sp>
    </p:spTree>
    <p:extLst>
      <p:ext uri="{BB962C8B-B14F-4D97-AF65-F5344CB8AC3E}">
        <p14:creationId xmlns:p14="http://schemas.microsoft.com/office/powerpoint/2010/main" val="1442883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064623" y="1197765"/>
            <a:ext cx="5795682" cy="5355312"/>
          </a:xfrm>
          <a:prstGeom prst="rect">
            <a:avLst/>
          </a:prstGeom>
        </p:spPr>
        <p:txBody>
          <a:bodyPr wrap="square">
            <a:spAutoFit/>
          </a:bodyPr>
          <a:lstStyle/>
          <a:p>
            <a:pPr indent="457200" algn="just">
              <a:spcAft>
                <a:spcPts val="0"/>
              </a:spcAft>
            </a:pPr>
            <a:r>
              <a:rPr lang="ru-RU" b="1" dirty="0">
                <a:ea typeface="Times New Roman" panose="02020603050405020304" pitchFamily="18" charset="0"/>
              </a:rPr>
              <a:t>Переформирования русел, свойственные рекам в свободном состоянии и несвязанные с постройкой мостового перехода, называются природными русловыми деформациями; их вид соответствует типу реки.</a:t>
            </a:r>
          </a:p>
          <a:p>
            <a:pPr indent="457200" algn="just">
              <a:spcAft>
                <a:spcPts val="0"/>
              </a:spcAft>
            </a:pPr>
            <a:r>
              <a:rPr lang="ru-RU" b="1" dirty="0">
                <a:ea typeface="Times New Roman" panose="02020603050405020304" pitchFamily="18" charset="0"/>
              </a:rPr>
              <a:t>Стеснение водотока подходами к мосту приводит к увеличению скорости течения воды в сжатом </a:t>
            </a:r>
            <a:r>
              <a:rPr lang="ru-RU" b="1" dirty="0" err="1">
                <a:ea typeface="Times New Roman" panose="02020603050405020304" pitchFamily="18" charset="0"/>
              </a:rPr>
              <a:t>подмостовом</a:t>
            </a:r>
            <a:r>
              <a:rPr lang="ru-RU" b="1" dirty="0">
                <a:ea typeface="Times New Roman" panose="02020603050405020304" pitchFamily="18" charset="0"/>
              </a:rPr>
              <a:t> сечении потока и к общему понижению дна русла, а в некоторых случаях и поверхности поймы под мостом. Эти деформации русла и поймы носят название общего размыва. Поток, набегающий на опору моста как на препятствие, обтекает ее. При этом в потоке появляются нисходящие течения, размывающие дно на ограниченном пространстве непосредственно в месте набега водного потока на опору. Такие дополнительные размывы называются местными.</a:t>
            </a:r>
          </a:p>
        </p:txBody>
      </p:sp>
      <p:pic>
        <p:nvPicPr>
          <p:cNvPr id="5" name="Рисунок 4" descr="транссиб мост.jpg"/>
          <p:cNvPicPr>
            <a:picLocks noChangeAspect="1"/>
          </p:cNvPicPr>
          <p:nvPr/>
        </p:nvPicPr>
        <p:blipFill rotWithShape="1">
          <a:blip r:embed="rId2" cstate="print"/>
          <a:srcRect t="8761"/>
          <a:stretch/>
        </p:blipFill>
        <p:spPr>
          <a:xfrm>
            <a:off x="231975" y="1197764"/>
            <a:ext cx="5832648" cy="5256823"/>
          </a:xfrm>
          <a:prstGeom prst="rect">
            <a:avLst/>
          </a:prstGeom>
          <a:ln>
            <a:noFill/>
          </a:ln>
          <a:effectLst>
            <a:softEdge rad="112500"/>
          </a:effectLst>
        </p:spPr>
      </p:pic>
    </p:spTree>
    <p:extLst>
      <p:ext uri="{BB962C8B-B14F-4D97-AF65-F5344CB8AC3E}">
        <p14:creationId xmlns:p14="http://schemas.microsoft.com/office/powerpoint/2010/main" val="487563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b="329"/>
          <a:stretch/>
        </p:blipFill>
        <p:spPr>
          <a:xfrm>
            <a:off x="309282" y="3322096"/>
            <a:ext cx="6074750" cy="3456850"/>
          </a:xfrm>
          <a:prstGeom prst="rect">
            <a:avLst/>
          </a:prstGeom>
        </p:spPr>
      </p:pic>
      <p:sp>
        <p:nvSpPr>
          <p:cNvPr id="3" name="Объект 2"/>
          <p:cNvSpPr>
            <a:spLocks noGrp="1"/>
          </p:cNvSpPr>
          <p:nvPr>
            <p:ph idx="1"/>
          </p:nvPr>
        </p:nvSpPr>
        <p:spPr>
          <a:xfrm>
            <a:off x="309282" y="22629"/>
            <a:ext cx="10269764" cy="3299467"/>
          </a:xfrm>
        </p:spPr>
        <p:txBody>
          <a:bodyPr>
            <a:noAutofit/>
          </a:bodyPr>
          <a:lstStyle/>
          <a:p>
            <a:pPr marL="0" indent="0" algn="ctr">
              <a:buNone/>
            </a:pPr>
            <a:r>
              <a:rPr lang="ru-RU" sz="3600" dirty="0">
                <a:solidFill>
                  <a:schemeClr val="accent1"/>
                </a:solidFill>
                <a:latin typeface="Times New Roman" pitchFamily="18" charset="0"/>
                <a:cs typeface="Times New Roman" pitchFamily="18" charset="0"/>
              </a:rPr>
              <a:t>Определение отверстия моста</a:t>
            </a:r>
            <a:r>
              <a:rPr lang="ru-RU" dirty="0">
                <a:solidFill>
                  <a:srgbClr val="0070C0"/>
                </a:solidFill>
                <a:latin typeface="Times New Roman" pitchFamily="18" charset="0"/>
                <a:cs typeface="Times New Roman" pitchFamily="18" charset="0"/>
              </a:rPr>
              <a:t>	</a:t>
            </a:r>
          </a:p>
          <a:p>
            <a:pPr marL="0" indent="0" algn="just">
              <a:buNone/>
            </a:pPr>
            <a:r>
              <a:rPr lang="ru-RU" b="1" dirty="0">
                <a:solidFill>
                  <a:srgbClr val="0070C0"/>
                </a:solidFill>
                <a:latin typeface="Times New Roman" pitchFamily="18" charset="0"/>
                <a:cs typeface="Times New Roman" pitchFamily="18" charset="0"/>
              </a:rPr>
              <a:t>	</a:t>
            </a:r>
            <a:r>
              <a:rPr lang="ru-RU" b="1" dirty="0">
                <a:solidFill>
                  <a:schemeClr val="accent1"/>
                </a:solidFill>
                <a:latin typeface="Times New Roman" pitchFamily="18" charset="0"/>
                <a:cs typeface="Times New Roman" pitchFamily="18" charset="0"/>
              </a:rPr>
              <a:t>С уменьшением отверстия моста (</a:t>
            </a:r>
            <a:r>
              <a:rPr lang="en-US" b="1" i="1" dirty="0">
                <a:solidFill>
                  <a:schemeClr val="accent1"/>
                </a:solidFill>
                <a:latin typeface="Times New Roman" pitchFamily="18" charset="0"/>
                <a:cs typeface="Times New Roman" pitchFamily="18" charset="0"/>
              </a:rPr>
              <a:t>L</a:t>
            </a:r>
            <a:r>
              <a:rPr lang="ru-RU" b="1" i="1" baseline="-25000" dirty="0">
                <a:solidFill>
                  <a:schemeClr val="accent1"/>
                </a:solidFill>
                <a:latin typeface="Times New Roman" pitchFamily="18" charset="0"/>
                <a:cs typeface="Times New Roman" pitchFamily="18" charset="0"/>
              </a:rPr>
              <a:t>м</a:t>
            </a:r>
            <a:r>
              <a:rPr lang="ru-RU" b="1" i="1" dirty="0">
                <a:solidFill>
                  <a:schemeClr val="accent1"/>
                </a:solidFill>
                <a:latin typeface="Times New Roman" pitchFamily="18" charset="0"/>
                <a:cs typeface="Times New Roman" pitchFamily="18" charset="0"/>
              </a:rPr>
              <a:t> </a:t>
            </a:r>
            <a:r>
              <a:rPr lang="ru-RU" b="1" dirty="0">
                <a:solidFill>
                  <a:schemeClr val="accent1"/>
                </a:solidFill>
                <a:latin typeface="Times New Roman" pitchFamily="18" charset="0"/>
                <a:cs typeface="Times New Roman" pitchFamily="18" charset="0"/>
              </a:rPr>
              <a:t>или </a:t>
            </a:r>
            <a:r>
              <a:rPr lang="ru-RU" b="1" i="1" dirty="0" err="1">
                <a:solidFill>
                  <a:schemeClr val="accent1"/>
                </a:solidFill>
                <a:latin typeface="Times New Roman" pitchFamily="18" charset="0"/>
                <a:cs typeface="Times New Roman" pitchFamily="18" charset="0"/>
              </a:rPr>
              <a:t>В</a:t>
            </a:r>
            <a:r>
              <a:rPr lang="ru-RU" b="1" i="1" baseline="-25000" dirty="0" err="1">
                <a:solidFill>
                  <a:schemeClr val="accent1"/>
                </a:solidFill>
                <a:latin typeface="Times New Roman" pitchFamily="18" charset="0"/>
                <a:cs typeface="Times New Roman" pitchFamily="18" charset="0"/>
              </a:rPr>
              <a:t>м</a:t>
            </a:r>
            <a:r>
              <a:rPr lang="ru-RU" b="1" dirty="0">
                <a:solidFill>
                  <a:schemeClr val="accent1"/>
                </a:solidFill>
                <a:latin typeface="Times New Roman" pitchFamily="18" charset="0"/>
                <a:cs typeface="Times New Roman" pitchFamily="18" charset="0"/>
              </a:rPr>
              <a:t>) сокращается суммарная длина и стоимость пролетных строений. Одновременно, как правило, уменьшается число опор. С другой стороны, из-за стеснения живого сечения возрастает общий размыв под мостом. Увеличенный размыв вызывает необходимость закладывать опоры на большую глубину и предусматривать более сложные и дорогие фундаменты. Поэтому суммарная стоимость опор моста при уменьшении отверстия может снижаться лишь до определенного предела.</a:t>
            </a:r>
          </a:p>
          <a:p>
            <a:pPr marL="0" indent="0">
              <a:buNone/>
            </a:pPr>
            <a:r>
              <a:rPr lang="ru-RU" b="1" dirty="0">
                <a:solidFill>
                  <a:schemeClr val="accent1"/>
                </a:solidFill>
                <a:latin typeface="Times New Roman" pitchFamily="18" charset="0"/>
                <a:cs typeface="Times New Roman" pitchFamily="18" charset="0"/>
              </a:rPr>
              <a:t>	</a:t>
            </a:r>
            <a:r>
              <a:rPr lang="ru-RU" b="1" dirty="0">
                <a:solidFill>
                  <a:schemeClr val="accent1"/>
                </a:solidFill>
                <a:latin typeface="Times New Roman" pitchFamily="18" charset="0"/>
                <a:cs typeface="Times New Roman" pitchFamily="18" charset="0"/>
              </a:rPr>
              <a:t>На практике во многих  случаях отверстие моста равно ширине русла.</a:t>
            </a:r>
            <a:endParaRPr lang="ru-RU" b="1" dirty="0">
              <a:solidFill>
                <a:schemeClr val="accent1"/>
              </a:solidFill>
              <a:latin typeface="Times New Roman" pitchFamily="18" charset="0"/>
              <a:cs typeface="Times New Roman" pitchFamily="18" charset="0"/>
            </a:endParaRPr>
          </a:p>
        </p:txBody>
      </p:sp>
      <p:sp>
        <p:nvSpPr>
          <p:cNvPr id="4" name="Объект 2"/>
          <p:cNvSpPr txBox="1">
            <a:spLocks/>
          </p:cNvSpPr>
          <p:nvPr/>
        </p:nvSpPr>
        <p:spPr>
          <a:xfrm>
            <a:off x="6883646" y="3436803"/>
            <a:ext cx="4828742" cy="27384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1800" b="1" dirty="0">
                <a:latin typeface="Times New Roman" pitchFamily="18" charset="0"/>
                <a:cs typeface="Times New Roman" pitchFamily="18" charset="0"/>
              </a:rPr>
              <a:t>Условные обозначения:</a:t>
            </a:r>
          </a:p>
          <a:p>
            <a:pPr marL="0" indent="0">
              <a:buNone/>
            </a:pPr>
            <a:r>
              <a:rPr lang="ru-RU" sz="1800" b="1" dirty="0">
                <a:latin typeface="Times New Roman" pitchFamily="18" charset="0"/>
                <a:cs typeface="Times New Roman" pitchFamily="18" charset="0"/>
              </a:rPr>
              <a:t>1 – стоимость всего мостового перехода;</a:t>
            </a:r>
          </a:p>
          <a:p>
            <a:pPr marL="0" indent="0">
              <a:buNone/>
            </a:pPr>
            <a:r>
              <a:rPr lang="ru-RU" sz="1800" b="1" dirty="0">
                <a:latin typeface="Times New Roman" pitchFamily="18" charset="0"/>
                <a:cs typeface="Times New Roman" pitchFamily="18" charset="0"/>
              </a:rPr>
              <a:t>2 – стоимость пролетных строений МП;</a:t>
            </a:r>
          </a:p>
          <a:p>
            <a:pPr marL="0" indent="0">
              <a:buNone/>
            </a:pPr>
            <a:r>
              <a:rPr lang="ru-RU" sz="1800" b="1" dirty="0">
                <a:latin typeface="Times New Roman" pitchFamily="18" charset="0"/>
                <a:cs typeface="Times New Roman" pitchFamily="18" charset="0"/>
              </a:rPr>
              <a:t>3 – стоимость опор МП;</a:t>
            </a:r>
          </a:p>
          <a:p>
            <a:pPr marL="0" indent="0">
              <a:buNone/>
            </a:pPr>
            <a:r>
              <a:rPr lang="ru-RU" sz="1800" b="1" dirty="0">
                <a:latin typeface="Times New Roman" pitchFamily="18" charset="0"/>
                <a:cs typeface="Times New Roman" pitchFamily="18" charset="0"/>
              </a:rPr>
              <a:t>4 – стоимость сооружения подходных насыпей МП (подходные насыпи увеличивают длину моста, подпор воды и высоту насыпи);</a:t>
            </a:r>
          </a:p>
          <a:p>
            <a:pPr marL="0" indent="0">
              <a:buNone/>
            </a:pPr>
            <a:r>
              <a:rPr lang="ru-RU" sz="1800" b="1" dirty="0">
                <a:latin typeface="Times New Roman" pitchFamily="18" charset="0"/>
                <a:cs typeface="Times New Roman" pitchFamily="18" charset="0"/>
              </a:rPr>
              <a:t>5 – стоимость возведения регуляционных сооружений.</a:t>
            </a:r>
            <a:endParaRPr lang="ru-RU" sz="1050" b="1" dirty="0">
              <a:latin typeface="Times New Roman" pitchFamily="18" charset="0"/>
              <a:cs typeface="Times New Roman" pitchFamily="18" charset="0"/>
            </a:endParaRPr>
          </a:p>
        </p:txBody>
      </p:sp>
    </p:spTree>
    <p:extLst>
      <p:ext uri="{BB962C8B-B14F-4D97-AF65-F5344CB8AC3E}">
        <p14:creationId xmlns:p14="http://schemas.microsoft.com/office/powerpoint/2010/main" val="3867496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4436" y="247202"/>
            <a:ext cx="9802906" cy="6336703"/>
          </a:xfrm>
        </p:spPr>
        <p:txBody>
          <a:bodyPr>
            <a:normAutofit/>
          </a:bodyPr>
          <a:lstStyle/>
          <a:p>
            <a:pPr marL="0" indent="0" algn="just">
              <a:buNone/>
            </a:pPr>
            <a:r>
              <a:rPr lang="ru-RU" dirty="0">
                <a:solidFill>
                  <a:srgbClr val="0070C0"/>
                </a:solidFill>
                <a:latin typeface="Times New Roman" pitchFamily="18" charset="0"/>
                <a:cs typeface="Times New Roman" pitchFamily="18" charset="0"/>
              </a:rPr>
              <a:t>	</a:t>
            </a:r>
            <a:r>
              <a:rPr lang="ru-RU" b="1" dirty="0" smtClean="0">
                <a:solidFill>
                  <a:schemeClr val="accent1"/>
                </a:solidFill>
                <a:latin typeface="+mn-lt"/>
                <a:cs typeface="Times New Roman" pitchFamily="18" charset="0"/>
              </a:rPr>
              <a:t>В обычных условиях оптимальные отверстия мостов через большие реки приближаются к минимально возможным (допустимым).</a:t>
            </a:r>
          </a:p>
          <a:p>
            <a:pPr marL="0" indent="0" algn="just">
              <a:buNone/>
            </a:pPr>
            <a:endParaRPr lang="ru-RU" b="1" dirty="0" smtClean="0">
              <a:solidFill>
                <a:schemeClr val="accent1"/>
              </a:solidFill>
              <a:latin typeface="+mn-lt"/>
              <a:cs typeface="Times New Roman" pitchFamily="18" charset="0"/>
            </a:endParaRPr>
          </a:p>
          <a:p>
            <a:pPr marL="0" indent="0" algn="just">
              <a:buNone/>
            </a:pPr>
            <a:r>
              <a:rPr lang="ru-RU" b="1" dirty="0">
                <a:solidFill>
                  <a:schemeClr val="accent1"/>
                </a:solidFill>
                <a:latin typeface="+mn-lt"/>
                <a:cs typeface="Times New Roman" pitchFamily="18" charset="0"/>
              </a:rPr>
              <a:t>	</a:t>
            </a:r>
            <a:r>
              <a:rPr lang="ru-RU" b="1" dirty="0" smtClean="0">
                <a:solidFill>
                  <a:schemeClr val="accent1"/>
                </a:solidFill>
                <a:latin typeface="+mn-lt"/>
                <a:cs typeface="Times New Roman" pitchFamily="18" charset="0"/>
              </a:rPr>
              <a:t>Минимальное отверстие определяется следующими факторами:</a:t>
            </a:r>
          </a:p>
          <a:p>
            <a:pPr marL="514350" indent="-514350" algn="just">
              <a:buFont typeface="+mj-lt"/>
              <a:buAutoNum type="arabicParenR"/>
            </a:pPr>
            <a:r>
              <a:rPr lang="ru-RU" b="1" dirty="0" smtClean="0">
                <a:solidFill>
                  <a:schemeClr val="accent1"/>
                </a:solidFill>
                <a:latin typeface="+mn-lt"/>
                <a:cs typeface="Times New Roman" pitchFamily="18" charset="0"/>
              </a:rPr>
              <a:t>максимальным коэффициентом размыва Р=1,75÷2,00, где:		или</a:t>
            </a:r>
          </a:p>
          <a:p>
            <a:pPr marL="0" indent="0" algn="just">
              <a:buNone/>
            </a:pPr>
            <a:r>
              <a:rPr lang="ru-RU" b="1" dirty="0" smtClean="0">
                <a:solidFill>
                  <a:schemeClr val="accent1"/>
                </a:solidFill>
                <a:latin typeface="+mn-lt"/>
                <a:cs typeface="Times New Roman" pitchFamily="18" charset="0"/>
              </a:rPr>
              <a:t>	</a:t>
            </a:r>
          </a:p>
          <a:p>
            <a:pPr marL="0" indent="0" algn="just">
              <a:buNone/>
            </a:pPr>
            <a:r>
              <a:rPr lang="ru-RU" b="1" dirty="0" smtClean="0">
                <a:solidFill>
                  <a:schemeClr val="accent1"/>
                </a:solidFill>
                <a:latin typeface="+mn-lt"/>
                <a:cs typeface="Times New Roman" pitchFamily="18" charset="0"/>
              </a:rPr>
              <a:t>	</a:t>
            </a:r>
          </a:p>
          <a:p>
            <a:pPr marL="0" indent="0" algn="just">
              <a:buNone/>
            </a:pPr>
            <a:endParaRPr lang="ru-RU" b="1" dirty="0" smtClean="0">
              <a:solidFill>
                <a:schemeClr val="accent1"/>
              </a:solidFill>
              <a:latin typeface="+mn-lt"/>
              <a:cs typeface="Times New Roman" pitchFamily="18" charset="0"/>
            </a:endParaRPr>
          </a:p>
          <a:p>
            <a:pPr marL="0" indent="0" algn="just">
              <a:buNone/>
            </a:pPr>
            <a:endParaRPr lang="ru-RU" b="1" dirty="0">
              <a:solidFill>
                <a:schemeClr val="accent1"/>
              </a:solidFill>
              <a:latin typeface="+mn-lt"/>
              <a:cs typeface="Times New Roman" pitchFamily="18" charset="0"/>
            </a:endParaRPr>
          </a:p>
          <a:p>
            <a:pPr marL="0" indent="0" algn="just">
              <a:buNone/>
            </a:pPr>
            <a:endParaRPr lang="ru-RU" b="1" dirty="0" smtClean="0">
              <a:solidFill>
                <a:schemeClr val="accent1"/>
              </a:solidFill>
              <a:latin typeface="+mn-lt"/>
              <a:cs typeface="Times New Roman" pitchFamily="18" charset="0"/>
            </a:endParaRPr>
          </a:p>
          <a:p>
            <a:pPr marL="0" indent="0" algn="just">
              <a:buNone/>
            </a:pPr>
            <a:endParaRPr lang="ru-RU" b="1" dirty="0">
              <a:solidFill>
                <a:schemeClr val="accent1"/>
              </a:solidFill>
              <a:latin typeface="+mn-lt"/>
              <a:cs typeface="Times New Roman" pitchFamily="18" charset="0"/>
            </a:endParaRPr>
          </a:p>
          <a:p>
            <a:pPr marL="0" indent="0" algn="just">
              <a:buNone/>
            </a:pPr>
            <a:r>
              <a:rPr lang="ru-RU" b="1" dirty="0" smtClean="0">
                <a:solidFill>
                  <a:schemeClr val="accent1"/>
                </a:solidFill>
                <a:latin typeface="+mn-lt"/>
                <a:cs typeface="Times New Roman" pitchFamily="18" charset="0"/>
              </a:rPr>
              <a:t>2</a:t>
            </a:r>
            <a:r>
              <a:rPr lang="ru-RU" b="1" dirty="0" smtClean="0">
                <a:solidFill>
                  <a:schemeClr val="accent1"/>
                </a:solidFill>
                <a:latin typeface="+mn-lt"/>
                <a:cs typeface="Times New Roman" pitchFamily="18" charset="0"/>
              </a:rPr>
              <a:t>) шириной русла реки (расстояние между бровками).</a:t>
            </a:r>
          </a:p>
        </p:txBody>
      </p:sp>
      <p:graphicFrame>
        <p:nvGraphicFramePr>
          <p:cNvPr id="2" name="Объект 1"/>
          <p:cNvGraphicFramePr>
            <a:graphicFrameLocks noChangeAspect="1"/>
          </p:cNvGraphicFramePr>
          <p:nvPr>
            <p:extLst>
              <p:ext uri="{D42A27DB-BD31-4B8C-83A1-F6EECF244321}">
                <p14:modId xmlns:p14="http://schemas.microsoft.com/office/powerpoint/2010/main" val="1818287295"/>
              </p:ext>
            </p:extLst>
          </p:nvPr>
        </p:nvGraphicFramePr>
        <p:xfrm>
          <a:off x="2326207" y="2568388"/>
          <a:ext cx="2507511" cy="1973999"/>
        </p:xfrm>
        <a:graphic>
          <a:graphicData uri="http://schemas.openxmlformats.org/presentationml/2006/ole">
            <mc:AlternateContent xmlns:mc="http://schemas.openxmlformats.org/markup-compatibility/2006">
              <mc:Choice xmlns:v="urn:schemas-microsoft-com:vml" Requires="v">
                <p:oleObj spid="_x0000_s2054" name="Уравнение" r:id="rId3" imgW="596880" imgH="469800" progId="Equation.3">
                  <p:embed/>
                </p:oleObj>
              </mc:Choice>
              <mc:Fallback>
                <p:oleObj name="Уравнение" r:id="rId3" imgW="596880" imgH="469800" progId="Equation.3">
                  <p:embed/>
                  <p:pic>
                    <p:nvPicPr>
                      <p:cNvPr id="2" name="Объект 1"/>
                      <p:cNvPicPr>
                        <a:picLocks noChangeAspect="1" noChangeArrowheads="1"/>
                      </p:cNvPicPr>
                      <p:nvPr/>
                    </p:nvPicPr>
                    <p:blipFill>
                      <a:blip r:embed="rId4"/>
                      <a:srcRect/>
                      <a:stretch>
                        <a:fillRect/>
                      </a:stretch>
                    </p:blipFill>
                    <p:spPr bwMode="auto">
                      <a:xfrm>
                        <a:off x="2326207" y="2568388"/>
                        <a:ext cx="2507511" cy="1973999"/>
                      </a:xfrm>
                      <a:prstGeom prst="rect">
                        <a:avLst/>
                      </a:prstGeom>
                      <a:noFill/>
                      <a:ln>
                        <a:solidFill>
                          <a:schemeClr val="accent1"/>
                        </a:solidFill>
                      </a:ln>
                    </p:spPr>
                  </p:pic>
                </p:oleObj>
              </mc:Fallback>
            </mc:AlternateContent>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val="2186252278"/>
              </p:ext>
            </p:extLst>
          </p:nvPr>
        </p:nvGraphicFramePr>
        <p:xfrm>
          <a:off x="6154142" y="2568388"/>
          <a:ext cx="2492317" cy="1973999"/>
        </p:xfrm>
        <a:graphic>
          <a:graphicData uri="http://schemas.openxmlformats.org/presentationml/2006/ole">
            <mc:AlternateContent xmlns:mc="http://schemas.openxmlformats.org/markup-compatibility/2006">
              <mc:Choice xmlns:v="urn:schemas-microsoft-com:vml" Requires="v">
                <p:oleObj spid="_x0000_s2055" name="Формула" r:id="rId5" imgW="558720" imgH="482400" progId="Equation.3">
                  <p:embed/>
                </p:oleObj>
              </mc:Choice>
              <mc:Fallback>
                <p:oleObj name="Формула" r:id="rId5" imgW="558720" imgH="482400" progId="Equation.3">
                  <p:embed/>
                  <p:pic>
                    <p:nvPicPr>
                      <p:cNvPr id="4" name="Объект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4142" y="2568388"/>
                        <a:ext cx="2492317" cy="1973999"/>
                      </a:xfrm>
                      <a:prstGeom prst="rect">
                        <a:avLst/>
                      </a:prstGeom>
                      <a:noFill/>
                      <a:ln>
                        <a:solidFill>
                          <a:schemeClr val="accent1"/>
                        </a:solidFill>
                      </a:ln>
                    </p:spPr>
                  </p:pic>
                </p:oleObj>
              </mc:Fallback>
            </mc:AlternateContent>
          </a:graphicData>
        </a:graphic>
      </p:graphicFrame>
    </p:spTree>
    <p:extLst>
      <p:ext uri="{BB962C8B-B14F-4D97-AF65-F5344CB8AC3E}">
        <p14:creationId xmlns:p14="http://schemas.microsoft.com/office/powerpoint/2010/main" val="2323703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8213" y="332655"/>
            <a:ext cx="6036963" cy="6347117"/>
          </a:xfrm>
        </p:spPr>
        <p:txBody>
          <a:bodyPr>
            <a:normAutofit fontScale="92500" lnSpcReduction="20000"/>
          </a:bodyPr>
          <a:lstStyle/>
          <a:p>
            <a:pPr marL="0" indent="0" algn="just">
              <a:buNone/>
            </a:pPr>
            <a:r>
              <a:rPr lang="ru-RU" sz="4000" dirty="0">
                <a:solidFill>
                  <a:schemeClr val="accent1"/>
                </a:solidFill>
                <a:latin typeface="Times New Roman" pitchFamily="18" charset="0"/>
                <a:cs typeface="Times New Roman" pitchFamily="18" charset="0"/>
              </a:rPr>
              <a:t>	</a:t>
            </a:r>
            <a:r>
              <a:rPr lang="ru-RU" sz="3300" b="1" dirty="0" smtClean="0">
                <a:solidFill>
                  <a:schemeClr val="accent1"/>
                </a:solidFill>
                <a:latin typeface="+mn-lt"/>
                <a:cs typeface="Times New Roman" pitchFamily="18" charset="0"/>
              </a:rPr>
              <a:t>Решение о типе фундамента принимается на основании расчета </a:t>
            </a:r>
            <a:r>
              <a:rPr lang="ru-RU" sz="3300" b="1" i="1" dirty="0" smtClean="0">
                <a:solidFill>
                  <a:schemeClr val="accent1"/>
                </a:solidFill>
                <a:latin typeface="+mn-lt"/>
                <a:cs typeface="Times New Roman" pitchFamily="18" charset="0"/>
              </a:rPr>
              <a:t>местного размыва</a:t>
            </a:r>
            <a:r>
              <a:rPr lang="ru-RU" sz="3300" b="1" dirty="0" smtClean="0">
                <a:solidFill>
                  <a:schemeClr val="accent1"/>
                </a:solidFill>
                <a:latin typeface="+mn-lt"/>
                <a:cs typeface="Times New Roman" pitchFamily="18" charset="0"/>
              </a:rPr>
              <a:t> у наиболее неблагоприятных промежуточных опор. При чрезмерной глубине местного размыва рассматриваются варианты увеличения отверстия моста.</a:t>
            </a:r>
          </a:p>
          <a:p>
            <a:pPr marL="0" indent="0">
              <a:buNone/>
            </a:pPr>
            <a:r>
              <a:rPr lang="ru-RU" sz="3300" b="1" dirty="0" smtClean="0">
                <a:solidFill>
                  <a:srgbClr val="4F81BD"/>
                </a:solidFill>
                <a:latin typeface="Times New Roman" pitchFamily="18" charset="0"/>
                <a:cs typeface="Times New Roman" pitchFamily="18" charset="0"/>
              </a:rPr>
              <a:t>	</a:t>
            </a:r>
            <a:r>
              <a:rPr lang="ru-RU" sz="3300" b="1" dirty="0" smtClean="0">
                <a:solidFill>
                  <a:schemeClr val="accent1"/>
                </a:solidFill>
                <a:latin typeface="+mn-lt"/>
                <a:cs typeface="Times New Roman" pitchFamily="18" charset="0"/>
              </a:rPr>
              <a:t>При назначении величины отверстия моста необходимо учитывать многообразие конкретных условий и факторов.</a:t>
            </a:r>
          </a:p>
          <a:p>
            <a:pPr marL="0" indent="0">
              <a:buNone/>
            </a:pPr>
            <a:endParaRPr lang="ru-RU" sz="1800" dirty="0">
              <a:solidFill>
                <a:schemeClr val="accent1"/>
              </a:solidFill>
              <a:latin typeface="Times New Roman" pitchFamily="18" charset="0"/>
              <a:cs typeface="Times New Roman" pitchFamily="18" charset="0"/>
            </a:endParaRPr>
          </a:p>
        </p:txBody>
      </p:sp>
      <p:sp>
        <p:nvSpPr>
          <p:cNvPr id="2" name="Прямоугольник 1"/>
          <p:cNvSpPr/>
          <p:nvPr/>
        </p:nvSpPr>
        <p:spPr>
          <a:xfrm>
            <a:off x="6298153" y="4433003"/>
            <a:ext cx="5514705" cy="2246769"/>
          </a:xfrm>
          <a:prstGeom prst="rect">
            <a:avLst/>
          </a:prstGeom>
        </p:spPr>
        <p:txBody>
          <a:bodyPr wrap="square">
            <a:spAutoFit/>
          </a:bodyPr>
          <a:lstStyle/>
          <a:p>
            <a:pPr lvl="0" algn="ctr">
              <a:spcBef>
                <a:spcPct val="20000"/>
              </a:spcBef>
            </a:pPr>
            <a:r>
              <a:rPr lang="ru-RU" sz="2800" i="1" dirty="0">
                <a:solidFill>
                  <a:schemeClr val="accent1"/>
                </a:solidFill>
                <a:cs typeface="Times New Roman" pitchFamily="18" charset="0"/>
              </a:rPr>
              <a:t>Например</a:t>
            </a:r>
            <a:r>
              <a:rPr lang="ru-RU" sz="2800" i="1" dirty="0">
                <a:solidFill>
                  <a:schemeClr val="accent1"/>
                </a:solidFill>
                <a:cs typeface="Times New Roman" pitchFamily="18" charset="0"/>
              </a:rPr>
              <a:t>, при </a:t>
            </a:r>
            <a:r>
              <a:rPr lang="ru-RU" sz="2800" i="1" dirty="0">
                <a:solidFill>
                  <a:schemeClr val="accent1"/>
                </a:solidFill>
                <a:cs typeface="Times New Roman" pitchFamily="18" charset="0"/>
              </a:rPr>
              <a:t>высоте пойменной насыпи более</a:t>
            </a:r>
            <a:r>
              <a:rPr lang="ru-RU" sz="2800" b="1" i="1" dirty="0">
                <a:solidFill>
                  <a:schemeClr val="accent1"/>
                </a:solidFill>
                <a:cs typeface="Times New Roman" pitchFamily="18" charset="0"/>
              </a:rPr>
              <a:t> </a:t>
            </a:r>
            <a:r>
              <a:rPr lang="ru-RU" sz="2800" b="1" i="1" dirty="0">
                <a:solidFill>
                  <a:schemeClr val="accent1"/>
                </a:solidFill>
                <a:cs typeface="Times New Roman" pitchFamily="18" charset="0"/>
              </a:rPr>
              <a:t>16÷18 м</a:t>
            </a:r>
            <a:r>
              <a:rPr lang="ru-RU" sz="2800" i="1" dirty="0">
                <a:solidFill>
                  <a:schemeClr val="accent1"/>
                </a:solidFill>
                <a:cs typeface="Times New Roman" pitchFamily="18" charset="0"/>
              </a:rPr>
              <a:t> рациональной может быть замена насыпи эстакадой.</a:t>
            </a:r>
            <a:endParaRPr lang="ru-RU" sz="1400" i="1" dirty="0">
              <a:solidFill>
                <a:schemeClr val="accent1"/>
              </a:solidFill>
              <a:cs typeface="Times New Roman" pitchFamily="18"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5175" y="332656"/>
            <a:ext cx="5340659" cy="415093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3338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737320"/>
            <a:ext cx="9722224" cy="6120680"/>
          </a:xfrm>
        </p:spPr>
        <p:txBody>
          <a:bodyPr>
            <a:noAutofit/>
          </a:bodyPr>
          <a:lstStyle/>
          <a:p>
            <a:pPr marL="0" indent="0" algn="ctr">
              <a:buNone/>
            </a:pPr>
            <a:r>
              <a:rPr lang="ru-RU" b="1" dirty="0" smtClean="0">
                <a:solidFill>
                  <a:schemeClr val="accent1"/>
                </a:solidFill>
                <a:cs typeface="Times New Roman" pitchFamily="18" charset="0"/>
              </a:rPr>
              <a:t>Размещение отверстия в створе перехода</a:t>
            </a:r>
            <a:r>
              <a:rPr lang="ru-RU" sz="2400" b="1" dirty="0">
                <a:solidFill>
                  <a:schemeClr val="accent1"/>
                </a:solidFill>
                <a:cs typeface="Times New Roman" pitchFamily="18" charset="0"/>
              </a:rPr>
              <a:t>	</a:t>
            </a:r>
          </a:p>
          <a:p>
            <a:pPr marL="0" indent="0">
              <a:buNone/>
            </a:pPr>
            <a:r>
              <a:rPr lang="ru-RU" sz="2400" b="1" dirty="0">
                <a:solidFill>
                  <a:schemeClr val="accent1"/>
                </a:solidFill>
                <a:cs typeface="Times New Roman" pitchFamily="18" charset="0"/>
              </a:rPr>
              <a:t>	</a:t>
            </a:r>
            <a:r>
              <a:rPr lang="ru-RU" b="1" dirty="0">
                <a:solidFill>
                  <a:schemeClr val="accent1"/>
                </a:solidFill>
                <a:cs typeface="Times New Roman" pitchFamily="18" charset="0"/>
              </a:rPr>
              <a:t>При размещении отверстия относительно живого сечения следует учитывать:</a:t>
            </a:r>
          </a:p>
          <a:p>
            <a:pPr>
              <a:buFont typeface="Wingdings" pitchFamily="2" charset="2"/>
              <a:buChar char="ü"/>
            </a:pPr>
            <a:r>
              <a:rPr lang="ru-RU" b="1" dirty="0">
                <a:solidFill>
                  <a:schemeClr val="accent1"/>
                </a:solidFill>
                <a:cs typeface="Times New Roman" pitchFamily="18" charset="0"/>
              </a:rPr>
              <a:t>морфологические и ситуационные условия участка перехода (форма русла, пойм, растительности, высота устоев);</a:t>
            </a:r>
          </a:p>
          <a:p>
            <a:pPr>
              <a:buFont typeface="Wingdings" pitchFamily="2" charset="2"/>
              <a:buChar char="ü"/>
            </a:pPr>
            <a:r>
              <a:rPr lang="ru-RU" b="1" dirty="0">
                <a:solidFill>
                  <a:schemeClr val="accent1"/>
                </a:solidFill>
                <a:cs typeface="Times New Roman" pitchFamily="18" charset="0"/>
              </a:rPr>
              <a:t>распределение расчетного расхода в русле и на поймах (смещение в сторону поймы, пропускающей б</a:t>
            </a:r>
            <a:r>
              <a:rPr lang="el-GR" b="1" dirty="0">
                <a:solidFill>
                  <a:schemeClr val="accent1"/>
                </a:solidFill>
                <a:cs typeface="Times New Roman" pitchFamily="18" charset="0"/>
              </a:rPr>
              <a:t>ό</a:t>
            </a:r>
            <a:r>
              <a:rPr lang="ru-RU" b="1" dirty="0" err="1">
                <a:solidFill>
                  <a:schemeClr val="accent1"/>
                </a:solidFill>
                <a:cs typeface="Times New Roman" pitchFamily="18" charset="0"/>
              </a:rPr>
              <a:t>льший</a:t>
            </a:r>
            <a:r>
              <a:rPr lang="ru-RU" b="1" dirty="0">
                <a:solidFill>
                  <a:schemeClr val="accent1"/>
                </a:solidFill>
                <a:cs typeface="Times New Roman" pitchFamily="18" charset="0"/>
              </a:rPr>
              <a:t> расход);</a:t>
            </a:r>
          </a:p>
          <a:p>
            <a:pPr>
              <a:buFont typeface="Wingdings" pitchFamily="2" charset="2"/>
              <a:buChar char="ü"/>
            </a:pPr>
            <a:r>
              <a:rPr lang="ru-RU" b="1" dirty="0">
                <a:solidFill>
                  <a:schemeClr val="accent1"/>
                </a:solidFill>
                <a:cs typeface="Times New Roman" pitchFamily="18" charset="0"/>
              </a:rPr>
              <a:t>интенсивность и направленность руслового процесса (или укреплять или смещать в сторону прогнозируемого положения русла);</a:t>
            </a:r>
          </a:p>
          <a:p>
            <a:pPr>
              <a:buFont typeface="Wingdings" pitchFamily="2" charset="2"/>
              <a:buChar char="ü"/>
            </a:pPr>
            <a:r>
              <a:rPr lang="ru-RU" b="1" dirty="0">
                <a:solidFill>
                  <a:schemeClr val="accent1"/>
                </a:solidFill>
                <a:cs typeface="Times New Roman" pitchFamily="18" charset="0"/>
              </a:rPr>
              <a:t>геологическое строение русла и пойм;</a:t>
            </a:r>
          </a:p>
          <a:p>
            <a:pPr>
              <a:buFont typeface="Wingdings" pitchFamily="2" charset="2"/>
              <a:buChar char="ü"/>
            </a:pPr>
            <a:r>
              <a:rPr lang="ru-RU" b="1" dirty="0">
                <a:solidFill>
                  <a:schemeClr val="accent1"/>
                </a:solidFill>
                <a:cs typeface="Times New Roman" pitchFamily="18" charset="0"/>
              </a:rPr>
              <a:t>требования охраны окружающей среды;</a:t>
            </a:r>
          </a:p>
          <a:p>
            <a:pPr>
              <a:buFont typeface="Wingdings" pitchFamily="2" charset="2"/>
              <a:buChar char="ü"/>
            </a:pPr>
            <a:r>
              <a:rPr lang="ru-RU" b="1" dirty="0">
                <a:solidFill>
                  <a:schemeClr val="accent1"/>
                </a:solidFill>
                <a:cs typeface="Times New Roman" pitchFamily="18" charset="0"/>
              </a:rPr>
              <a:t>требования судоходства;</a:t>
            </a:r>
          </a:p>
          <a:p>
            <a:pPr>
              <a:buFont typeface="Wingdings" pitchFamily="2" charset="2"/>
              <a:buChar char="ü"/>
            </a:pPr>
            <a:r>
              <a:rPr lang="ru-RU" b="1" dirty="0">
                <a:solidFill>
                  <a:schemeClr val="accent1"/>
                </a:solidFill>
                <a:cs typeface="Times New Roman" pitchFamily="18" charset="0"/>
              </a:rPr>
              <a:t>ледовые условия.</a:t>
            </a:r>
          </a:p>
          <a:p>
            <a:pPr marL="0" indent="0" algn="just">
              <a:buNone/>
            </a:pPr>
            <a:endParaRPr lang="ru-RU" dirty="0">
              <a:solidFill>
                <a:schemeClr val="tx2"/>
              </a:solidFill>
              <a:latin typeface="Times New Roman" pitchFamily="18" charset="0"/>
              <a:cs typeface="Times New Roman" pitchFamily="18" charset="0"/>
            </a:endParaRPr>
          </a:p>
        </p:txBody>
      </p:sp>
    </p:spTree>
    <p:extLst>
      <p:ext uri="{BB962C8B-B14F-4D97-AF65-F5344CB8AC3E}">
        <p14:creationId xmlns:p14="http://schemas.microsoft.com/office/powerpoint/2010/main" val="2398539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45459" y="116632"/>
            <a:ext cx="9482989" cy="4248472"/>
          </a:xfrm>
        </p:spPr>
        <p:txBody>
          <a:bodyPr>
            <a:noAutofit/>
          </a:bodyPr>
          <a:lstStyle/>
          <a:p>
            <a:pPr marL="0" indent="0" algn="ctr">
              <a:buNone/>
            </a:pPr>
            <a:r>
              <a:rPr lang="ru-RU" sz="4000" dirty="0">
                <a:solidFill>
                  <a:schemeClr val="accent1"/>
                </a:solidFill>
                <a:latin typeface="Times New Roman" pitchFamily="18" charset="0"/>
                <a:cs typeface="Times New Roman" pitchFamily="18" charset="0"/>
              </a:rPr>
              <a:t>Назначение схемы моста</a:t>
            </a:r>
            <a:endParaRPr lang="ru-RU" sz="2400" dirty="0">
              <a:solidFill>
                <a:schemeClr val="accent1"/>
              </a:solidFill>
              <a:latin typeface="Times New Roman" pitchFamily="18" charset="0"/>
              <a:cs typeface="Times New Roman" pitchFamily="18" charset="0"/>
            </a:endParaRPr>
          </a:p>
          <a:p>
            <a:pPr marL="0" indent="0" algn="just">
              <a:buNone/>
            </a:pPr>
            <a:r>
              <a:rPr lang="ru-RU" sz="2400" dirty="0">
                <a:solidFill>
                  <a:schemeClr val="accent1"/>
                </a:solidFill>
                <a:latin typeface="Times New Roman" pitchFamily="18" charset="0"/>
                <a:cs typeface="Times New Roman" pitchFamily="18" charset="0"/>
              </a:rPr>
              <a:t>	</a:t>
            </a:r>
            <a:r>
              <a:rPr lang="ru-RU" dirty="0">
                <a:solidFill>
                  <a:schemeClr val="accent1"/>
                </a:solidFill>
                <a:latin typeface="Times New Roman" pitchFamily="18" charset="0"/>
                <a:cs typeface="Times New Roman" pitchFamily="18" charset="0"/>
              </a:rPr>
              <a:t>Схему моста выбирают на основе технико-экономических расчетов с учетом:</a:t>
            </a:r>
          </a:p>
          <a:p>
            <a:pPr algn="just">
              <a:buFont typeface="Wingdings" pitchFamily="2" charset="2"/>
              <a:buChar char="Ø"/>
            </a:pPr>
            <a:r>
              <a:rPr lang="ru-RU" dirty="0">
                <a:solidFill>
                  <a:schemeClr val="accent1"/>
                </a:solidFill>
                <a:latin typeface="Times New Roman" pitchFamily="18" charset="0"/>
                <a:cs typeface="Times New Roman" pitchFamily="18" charset="0"/>
              </a:rPr>
              <a:t>унификации мостовых конструкций;</a:t>
            </a:r>
          </a:p>
          <a:p>
            <a:pPr algn="just">
              <a:buFont typeface="Wingdings" pitchFamily="2" charset="2"/>
              <a:buChar char="Ø"/>
            </a:pPr>
            <a:r>
              <a:rPr lang="ru-RU" dirty="0">
                <a:solidFill>
                  <a:schemeClr val="accent1"/>
                </a:solidFill>
                <a:latin typeface="Times New Roman" pitchFamily="18" charset="0"/>
                <a:cs typeface="Times New Roman" pitchFamily="18" charset="0"/>
              </a:rPr>
              <a:t>требований судоходства;</a:t>
            </a:r>
          </a:p>
          <a:p>
            <a:pPr algn="just">
              <a:buFont typeface="Wingdings" pitchFamily="2" charset="2"/>
              <a:buChar char="Ø"/>
            </a:pPr>
            <a:r>
              <a:rPr lang="ru-RU" dirty="0">
                <a:solidFill>
                  <a:schemeClr val="accent1"/>
                </a:solidFill>
                <a:latin typeface="Times New Roman" pitchFamily="18" charset="0"/>
                <a:cs typeface="Times New Roman" pitchFamily="18" charset="0"/>
              </a:rPr>
              <a:t>требований лесосплава.</a:t>
            </a:r>
          </a:p>
          <a:p>
            <a:pPr marL="0" indent="0">
              <a:buNone/>
            </a:pPr>
            <a:r>
              <a:rPr lang="ru-RU" dirty="0">
                <a:solidFill>
                  <a:schemeClr val="accent1"/>
                </a:solidFill>
                <a:latin typeface="Times New Roman" pitchFamily="18" charset="0"/>
                <a:cs typeface="Times New Roman" pitchFamily="18" charset="0"/>
              </a:rPr>
              <a:t>	Чем больше высота моста и чем сложнее геологические и гидрологические условия, тем дороже опоры и тем выгоднее увеличивать пролеты.</a:t>
            </a:r>
          </a:p>
          <a:p>
            <a:pPr marL="0" indent="0">
              <a:buNone/>
            </a:pPr>
            <a:r>
              <a:rPr lang="ru-RU" dirty="0">
                <a:solidFill>
                  <a:schemeClr val="accent1"/>
                </a:solidFill>
                <a:latin typeface="Times New Roman" pitchFamily="18" charset="0"/>
                <a:cs typeface="Times New Roman" pitchFamily="18" charset="0"/>
              </a:rPr>
              <a:t>	</a:t>
            </a:r>
            <a:r>
              <a:rPr lang="ru-RU" dirty="0">
                <a:solidFill>
                  <a:schemeClr val="accent1"/>
                </a:solidFill>
                <a:latin typeface="Times New Roman" pitchFamily="18" charset="0"/>
                <a:cs typeface="Times New Roman" pitchFamily="18" charset="0"/>
              </a:rPr>
              <a:t>Минимальные габариты судоходных и смежных пролетов зависят от класса водного пути.</a:t>
            </a:r>
            <a:endParaRPr lang="ru-RU" dirty="0">
              <a:solidFill>
                <a:schemeClr val="accent1"/>
              </a:solidFill>
              <a:latin typeface="Times New Roman" pitchFamily="18" charset="0"/>
              <a:cs typeface="Times New Roman" pitchFamily="18" charset="0"/>
            </a:endParaRPr>
          </a:p>
        </p:txBody>
      </p:sp>
      <p:pic>
        <p:nvPicPr>
          <p:cNvPr id="4" name="Рисунок 10" descr="Александровский жд мост.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5458" y="4228417"/>
            <a:ext cx="5298141" cy="24047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6330" y="4228416"/>
            <a:ext cx="4963486" cy="2404729"/>
          </a:xfrm>
          <a:prstGeom prst="rect">
            <a:avLst/>
          </a:prstGeom>
          <a:ln>
            <a:noFill/>
          </a:ln>
          <a:effectLst>
            <a:softEdge rad="112500"/>
          </a:effectLst>
        </p:spPr>
      </p:pic>
    </p:spTree>
    <p:extLst>
      <p:ext uri="{BB962C8B-B14F-4D97-AF65-F5344CB8AC3E}">
        <p14:creationId xmlns:p14="http://schemas.microsoft.com/office/powerpoint/2010/main" val="2355824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6859" y="188640"/>
            <a:ext cx="10192870" cy="6502716"/>
          </a:xfrm>
        </p:spPr>
        <p:txBody>
          <a:bodyPr>
            <a:noAutofit/>
          </a:bodyPr>
          <a:lstStyle/>
          <a:p>
            <a:pPr marL="0" indent="0" algn="ctr">
              <a:buNone/>
            </a:pPr>
            <a:r>
              <a:rPr lang="ru-RU" b="1" dirty="0" smtClean="0">
                <a:solidFill>
                  <a:schemeClr val="accent1"/>
                </a:solidFill>
                <a:latin typeface="+mn-lt"/>
                <a:cs typeface="Times New Roman" pitchFamily="18" charset="0"/>
              </a:rPr>
              <a:t>Охрана окружающей среды</a:t>
            </a:r>
            <a:r>
              <a:rPr lang="ru-RU" sz="1800" b="1" dirty="0">
                <a:solidFill>
                  <a:schemeClr val="accent1"/>
                </a:solidFill>
                <a:latin typeface="+mn-lt"/>
                <a:cs typeface="Times New Roman" pitchFamily="18" charset="0"/>
              </a:rPr>
              <a:t>	</a:t>
            </a:r>
          </a:p>
          <a:p>
            <a:pPr marL="0" indent="0" algn="just">
              <a:buNone/>
            </a:pPr>
            <a:r>
              <a:rPr lang="ru-RU" sz="1800" b="1" dirty="0">
                <a:solidFill>
                  <a:schemeClr val="accent1"/>
                </a:solidFill>
                <a:latin typeface="+mn-lt"/>
                <a:cs typeface="Times New Roman" pitchFamily="18" charset="0"/>
              </a:rPr>
              <a:t>	Пагубное влияние на состояние природной среды в районе рек оказывают:</a:t>
            </a:r>
          </a:p>
          <a:p>
            <a:pPr algn="just">
              <a:buFont typeface="Wingdings" pitchFamily="2" charset="2"/>
              <a:buChar char="Ø"/>
            </a:pPr>
            <a:r>
              <a:rPr lang="ru-RU" sz="1800" b="1" dirty="0">
                <a:solidFill>
                  <a:schemeClr val="accent1"/>
                </a:solidFill>
                <a:latin typeface="+mn-lt"/>
                <a:cs typeface="Times New Roman" pitchFamily="18" charset="0"/>
              </a:rPr>
              <a:t>вырубка лесов;</a:t>
            </a:r>
          </a:p>
          <a:p>
            <a:pPr algn="just">
              <a:buFont typeface="Wingdings" pitchFamily="2" charset="2"/>
              <a:buChar char="Ø"/>
            </a:pPr>
            <a:r>
              <a:rPr lang="ru-RU" sz="1800" b="1" dirty="0">
                <a:solidFill>
                  <a:schemeClr val="accent1"/>
                </a:solidFill>
                <a:latin typeface="+mn-lt"/>
                <a:cs typeface="Times New Roman" pitchFamily="18" charset="0"/>
              </a:rPr>
              <a:t>крупномасштабные ирригационные работы (по искусственному орошению земель);</a:t>
            </a:r>
          </a:p>
          <a:p>
            <a:pPr algn="just">
              <a:buFont typeface="Wingdings" pitchFamily="2" charset="2"/>
              <a:buChar char="Ø"/>
            </a:pPr>
            <a:r>
              <a:rPr lang="ru-RU" sz="1800" b="1" dirty="0">
                <a:solidFill>
                  <a:schemeClr val="accent1"/>
                </a:solidFill>
                <a:latin typeface="+mn-lt"/>
                <a:cs typeface="Times New Roman" pitchFamily="18" charset="0"/>
              </a:rPr>
              <a:t>распахивание земель;</a:t>
            </a:r>
          </a:p>
          <a:p>
            <a:pPr algn="just">
              <a:buFont typeface="Wingdings" pitchFamily="2" charset="2"/>
              <a:buChar char="Ø"/>
            </a:pPr>
            <a:r>
              <a:rPr lang="ru-RU" sz="1800" b="1" dirty="0">
                <a:solidFill>
                  <a:schemeClr val="accent1"/>
                </a:solidFill>
                <a:latin typeface="+mn-lt"/>
                <a:cs typeface="Times New Roman" pitchFamily="18" charset="0"/>
              </a:rPr>
              <a:t>изъятие песка и гравия из русла рек;</a:t>
            </a:r>
          </a:p>
          <a:p>
            <a:pPr algn="just">
              <a:buFont typeface="Wingdings" pitchFamily="2" charset="2"/>
              <a:buChar char="Ø"/>
            </a:pPr>
            <a:r>
              <a:rPr lang="ru-RU" sz="1800" b="1" dirty="0">
                <a:solidFill>
                  <a:schemeClr val="accent1"/>
                </a:solidFill>
                <a:latin typeface="+mn-lt"/>
                <a:cs typeface="Times New Roman" pitchFamily="18" charset="0"/>
              </a:rPr>
              <a:t>устройство свалок;</a:t>
            </a:r>
          </a:p>
          <a:p>
            <a:pPr algn="just">
              <a:buFont typeface="Wingdings" pitchFamily="2" charset="2"/>
              <a:buChar char="Ø"/>
            </a:pPr>
            <a:r>
              <a:rPr lang="ru-RU" sz="1800" b="1" dirty="0">
                <a:solidFill>
                  <a:schemeClr val="accent1"/>
                </a:solidFill>
                <a:latin typeface="+mn-lt"/>
                <a:cs typeface="Times New Roman" pitchFamily="18" charset="0"/>
              </a:rPr>
              <a:t>расположение автохозяйств и др.</a:t>
            </a:r>
          </a:p>
          <a:p>
            <a:pPr marL="0" indent="0" algn="just">
              <a:buNone/>
            </a:pPr>
            <a:r>
              <a:rPr lang="ru-RU" sz="1800" b="1" dirty="0" smtClean="0">
                <a:solidFill>
                  <a:schemeClr val="accent1"/>
                </a:solidFill>
                <a:latin typeface="+mn-lt"/>
                <a:cs typeface="Times New Roman" pitchFamily="18" charset="0"/>
              </a:rPr>
              <a:t>	Сами </a:t>
            </a:r>
            <a:r>
              <a:rPr lang="ru-RU" sz="1800" b="1" dirty="0">
                <a:solidFill>
                  <a:schemeClr val="accent1"/>
                </a:solidFill>
                <a:latin typeface="+mn-lt"/>
                <a:cs typeface="Times New Roman" pitchFamily="18" charset="0"/>
              </a:rPr>
              <a:t>мостовые переходы могут:</a:t>
            </a:r>
          </a:p>
          <a:p>
            <a:pPr algn="just">
              <a:buFont typeface="Wingdings" pitchFamily="2" charset="2"/>
              <a:buChar char="Ø"/>
            </a:pPr>
            <a:r>
              <a:rPr lang="ru-RU" sz="1800" b="1" dirty="0">
                <a:solidFill>
                  <a:schemeClr val="accent1"/>
                </a:solidFill>
                <a:latin typeface="+mn-lt"/>
                <a:cs typeface="Times New Roman" pitchFamily="18" charset="0"/>
              </a:rPr>
              <a:t>ухудшить условия обитания рыбы;</a:t>
            </a:r>
          </a:p>
          <a:p>
            <a:pPr algn="just">
              <a:buFont typeface="Wingdings" pitchFamily="2" charset="2"/>
              <a:buChar char="Ø"/>
            </a:pPr>
            <a:r>
              <a:rPr lang="ru-RU" sz="1800" b="1" dirty="0">
                <a:solidFill>
                  <a:schemeClr val="accent1"/>
                </a:solidFill>
                <a:latin typeface="+mn-lt"/>
                <a:cs typeface="Times New Roman" pitchFamily="18" charset="0"/>
              </a:rPr>
              <a:t>нанести ущерб сельскохозяйственным угодьям на поймах;</a:t>
            </a:r>
          </a:p>
          <a:p>
            <a:pPr algn="just">
              <a:buFont typeface="Wingdings" pitchFamily="2" charset="2"/>
              <a:buChar char="Ø"/>
            </a:pPr>
            <a:r>
              <a:rPr lang="ru-RU" sz="1800" b="1" dirty="0">
                <a:solidFill>
                  <a:schemeClr val="accent1"/>
                </a:solidFill>
                <a:latin typeface="+mn-lt"/>
                <a:cs typeface="Times New Roman" pitchFamily="18" charset="0"/>
              </a:rPr>
              <a:t>осложнить условия судоходства или лесосплава;</a:t>
            </a:r>
          </a:p>
          <a:p>
            <a:pPr algn="just">
              <a:buFont typeface="Wingdings" pitchFamily="2" charset="2"/>
              <a:buChar char="Ø"/>
            </a:pPr>
            <a:r>
              <a:rPr lang="ru-RU" sz="1800" b="1" dirty="0">
                <a:solidFill>
                  <a:schemeClr val="accent1"/>
                </a:solidFill>
                <a:latin typeface="+mn-lt"/>
                <a:cs typeface="Times New Roman" pitchFamily="18" charset="0"/>
              </a:rPr>
              <a:t>нарушить деятельность зон отдыха и т.п</a:t>
            </a:r>
            <a:r>
              <a:rPr lang="ru-RU" sz="1800" b="1" dirty="0" smtClean="0">
                <a:solidFill>
                  <a:schemeClr val="accent1"/>
                </a:solidFill>
                <a:latin typeface="+mn-lt"/>
                <a:cs typeface="Times New Roman" pitchFamily="18" charset="0"/>
              </a:rPr>
              <a:t>.</a:t>
            </a:r>
            <a:endParaRPr lang="ru-RU" sz="1800" b="1" dirty="0">
              <a:solidFill>
                <a:schemeClr val="accent1"/>
              </a:solidFill>
              <a:latin typeface="+mn-lt"/>
              <a:cs typeface="Times New Roman" pitchFamily="18" charset="0"/>
            </a:endParaRPr>
          </a:p>
          <a:p>
            <a:pPr marL="0" indent="0" algn="just">
              <a:buNone/>
            </a:pPr>
            <a:r>
              <a:rPr lang="ru-RU" sz="1800" b="1" dirty="0">
                <a:solidFill>
                  <a:schemeClr val="accent1"/>
                </a:solidFill>
                <a:latin typeface="+mn-lt"/>
                <a:cs typeface="Times New Roman" pitchFamily="18" charset="0"/>
              </a:rPr>
              <a:t>	</a:t>
            </a:r>
            <a:r>
              <a:rPr lang="ru-RU" sz="1800" b="1" dirty="0">
                <a:solidFill>
                  <a:schemeClr val="accent1"/>
                </a:solidFill>
                <a:latin typeface="+mn-lt"/>
                <a:cs typeface="Times New Roman" pitchFamily="18" charset="0"/>
              </a:rPr>
              <a:t>Размеры возможного ущерба окружающей природной среды должны быть учтены при сравнении вариантов МП.</a:t>
            </a:r>
            <a:endParaRPr lang="ru-RU" sz="1800" b="1" dirty="0">
              <a:solidFill>
                <a:schemeClr val="accent1"/>
              </a:solidFill>
              <a:latin typeface="+mn-lt"/>
              <a:cs typeface="Times New Roman" pitchFamily="18" charset="0"/>
            </a:endParaRPr>
          </a:p>
        </p:txBody>
      </p:sp>
    </p:spTree>
    <p:extLst>
      <p:ext uri="{BB962C8B-B14F-4D97-AF65-F5344CB8AC3E}">
        <p14:creationId xmlns:p14="http://schemas.microsoft.com/office/powerpoint/2010/main" val="4096241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44472" y="2127997"/>
            <a:ext cx="184731" cy="369332"/>
          </a:xfrm>
          <a:prstGeom prst="rect">
            <a:avLst/>
          </a:prstGeom>
          <a:noFill/>
        </p:spPr>
        <p:txBody>
          <a:bodyPr wrap="none" rtlCol="0">
            <a:spAutoFit/>
          </a:bodyPr>
          <a:lstStyle/>
          <a:p>
            <a:endParaRPr lang="ru-RU" dirty="0"/>
          </a:p>
        </p:txBody>
      </p:sp>
      <p:sp>
        <p:nvSpPr>
          <p:cNvPr id="4" name="Объект 2"/>
          <p:cNvSpPr txBox="1">
            <a:spLocks/>
          </p:cNvSpPr>
          <p:nvPr/>
        </p:nvSpPr>
        <p:spPr>
          <a:xfrm>
            <a:off x="564776" y="1270747"/>
            <a:ext cx="11295530" cy="3394472"/>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r>
              <a:rPr lang="kk-KZ" sz="1800" dirty="0"/>
              <a:t>Строительство автомобильных дорог: учебник / коллектив авторов; под ред. В.В. Ушакова и В.М. Ольховикова. – М. : КНОРУС, 2013. – 576 с.</a:t>
            </a:r>
            <a:endParaRPr lang="ru-RU" sz="1800" dirty="0"/>
          </a:p>
          <a:p>
            <a:r>
              <a:rPr lang="ru-RU" sz="1800" dirty="0"/>
              <a:t>Технология и организация работ на производственных предприятиях дорожного хозяйства: </a:t>
            </a:r>
            <a:r>
              <a:rPr lang="ru-RU" sz="1800" dirty="0" err="1"/>
              <a:t>Силкин</a:t>
            </a:r>
            <a:r>
              <a:rPr lang="ru-RU" sz="1800" dirty="0"/>
              <a:t> В.В. – М., ISBN:, 2010. – 224 с.</a:t>
            </a:r>
          </a:p>
          <a:p>
            <a:r>
              <a:rPr lang="kk-KZ" sz="1800" dirty="0"/>
              <a:t>Производственная база дорожного строительства : учебное пособие / В.Г. Степанец. – Омск : СибАДИ, 2014. – 200 с.</a:t>
            </a:r>
            <a:endParaRPr lang="ru-RU" sz="1800" dirty="0"/>
          </a:p>
          <a:p>
            <a:r>
              <a:rPr lang="ru-RU" sz="1800" dirty="0"/>
              <a:t>Справочная энциклопедия дорожника. Том </a:t>
            </a:r>
            <a:r>
              <a:rPr lang="en-GB" sz="1800" dirty="0"/>
              <a:t>I</a:t>
            </a:r>
            <a:r>
              <a:rPr lang="ru-RU" sz="1800" dirty="0"/>
              <a:t>. Строительство и реконструкция автомобильных дорог   /Под. ред. А.</a:t>
            </a:r>
            <a:r>
              <a:rPr lang="kk-KZ" sz="1800" dirty="0"/>
              <a:t>П. Васильева</a:t>
            </a:r>
            <a:r>
              <a:rPr lang="ru-RU" sz="1800" dirty="0"/>
              <a:t> –М.: Транспорт, 2005.</a:t>
            </a:r>
          </a:p>
          <a:p>
            <a:r>
              <a:rPr lang="ru-RU" sz="1800" dirty="0"/>
              <a:t>Справочник дорожного мастера. Строительство, эксплуатация и ремонт автомобильных дорог. – М.: Инфра-Инженерия, 2005.</a:t>
            </a:r>
          </a:p>
          <a:p>
            <a:r>
              <a:rPr lang="ru-RU" sz="1800" dirty="0"/>
              <a:t>Примеры проектирования производственных предприятий дорожного строительства: </a:t>
            </a:r>
            <a:r>
              <a:rPr lang="ru-RU" sz="1800" dirty="0" err="1"/>
              <a:t>Е.Н.Дубровин</a:t>
            </a:r>
            <a:r>
              <a:rPr lang="ru-RU" sz="1800" dirty="0"/>
              <a:t> и др.-Москва. Высшая школа,1966-403с</a:t>
            </a:r>
          </a:p>
          <a:p>
            <a:pPr marL="0" indent="0">
              <a:buNone/>
            </a:pPr>
            <a:endParaRPr lang="ru-RU" sz="1500" dirty="0"/>
          </a:p>
        </p:txBody>
      </p:sp>
      <p:sp>
        <p:nvSpPr>
          <p:cNvPr id="5" name="Заголовок 1"/>
          <p:cNvSpPr txBox="1">
            <a:spLocks/>
          </p:cNvSpPr>
          <p:nvPr/>
        </p:nvSpPr>
        <p:spPr>
          <a:xfrm>
            <a:off x="2888875" y="413497"/>
            <a:ext cx="6172200" cy="857250"/>
          </a:xfrm>
          <a:prstGeom prst="rect">
            <a:avLst/>
          </a:prstGeom>
        </p:spPr>
        <p:txBody>
          <a:bodyPr>
            <a:normAutofit fontScale="97500"/>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ru-RU" sz="2800" b="1" dirty="0"/>
              <a:t>СПИСОК  ЛИТЕРАТУРЫ:</a:t>
            </a:r>
            <a:endParaRPr lang="ru-RU" sz="2800" dirty="0"/>
          </a:p>
        </p:txBody>
      </p:sp>
    </p:spTree>
    <p:extLst>
      <p:ext uri="{BB962C8B-B14F-4D97-AF65-F5344CB8AC3E}">
        <p14:creationId xmlns:p14="http://schemas.microsoft.com/office/powerpoint/2010/main" val="2107989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0270" y="1411943"/>
            <a:ext cx="10125635" cy="4552015"/>
          </a:xfrm>
          <a:prstGeom prst="rect">
            <a:avLst/>
          </a:prstGeom>
        </p:spPr>
        <p:txBody>
          <a:bodyPr wrap="square">
            <a:spAutoFit/>
          </a:bodyPr>
          <a:lstStyle/>
          <a:p>
            <a:pPr indent="337661" algn="ctr">
              <a:lnSpc>
                <a:spcPct val="115000"/>
              </a:lnSpc>
            </a:pPr>
            <a:r>
              <a:rPr lang="ru-RU" sz="3600" b="1" dirty="0">
                <a:ea typeface="TimesNewRomanPS-BoldMT"/>
                <a:cs typeface="Times New Roman" panose="02020603050405020304" pitchFamily="18" charset="0"/>
              </a:rPr>
              <a:t>Контрольные вопросы </a:t>
            </a:r>
            <a:endParaRPr lang="ru-RU" sz="2800" b="1" dirty="0">
              <a:ea typeface="Calibri" panose="020F0502020204030204" pitchFamily="34" charset="0"/>
              <a:cs typeface="Times New Roman" panose="02020603050405020304" pitchFamily="18" charset="0"/>
            </a:endParaRPr>
          </a:p>
          <a:p>
            <a:pPr indent="337661">
              <a:lnSpc>
                <a:spcPct val="115000"/>
              </a:lnSpc>
            </a:pPr>
            <a:r>
              <a:rPr lang="ru-RU" sz="3600" b="1" dirty="0" smtClean="0">
                <a:ea typeface="TimesNewRomanPSMT"/>
                <a:cs typeface="Times New Roman" panose="02020603050405020304" pitchFamily="18" charset="0"/>
              </a:rPr>
              <a:t>1. Какие основные положения расчета отверстия моста </a:t>
            </a:r>
            <a:r>
              <a:rPr lang="en-US" sz="3600" b="1" dirty="0" smtClean="0">
                <a:ea typeface="TimesNewRomanPSMT"/>
                <a:cs typeface="Times New Roman" panose="02020603050405020304" pitchFamily="18" charset="0"/>
              </a:rPr>
              <a:t>?</a:t>
            </a:r>
            <a:endParaRPr lang="ru-RU" sz="2800" b="1" dirty="0" smtClean="0">
              <a:ea typeface="Calibri" panose="020F0502020204030204" pitchFamily="34" charset="0"/>
              <a:cs typeface="Times New Roman" panose="02020603050405020304" pitchFamily="18" charset="0"/>
            </a:endParaRPr>
          </a:p>
          <a:p>
            <a:pPr indent="337661">
              <a:lnSpc>
                <a:spcPct val="115000"/>
              </a:lnSpc>
            </a:pPr>
            <a:r>
              <a:rPr lang="ru-RU" sz="3600" b="1" dirty="0" smtClean="0">
                <a:ea typeface="TimesNewRomanPSMT"/>
                <a:cs typeface="Times New Roman" panose="02020603050405020304" pitchFamily="18" charset="0"/>
              </a:rPr>
              <a:t>2</a:t>
            </a:r>
            <a:r>
              <a:rPr lang="ru-RU" sz="3600" b="1" dirty="0" smtClean="0">
                <a:ea typeface="TimesNewRomanPSMT"/>
                <a:cs typeface="Times New Roman" panose="02020603050405020304" pitchFamily="18" charset="0"/>
              </a:rPr>
              <a:t>. </a:t>
            </a:r>
            <a:r>
              <a:rPr lang="ru-RU" sz="3600" b="1" dirty="0" smtClean="0">
                <a:ea typeface="TimesNewRomanPSMT"/>
                <a:cs typeface="Times New Roman" panose="02020603050405020304" pitchFamily="18" charset="0"/>
              </a:rPr>
              <a:t>Что учитывается п</a:t>
            </a:r>
            <a:r>
              <a:rPr lang="ru-RU" sz="3600" b="1" dirty="0" smtClean="0">
                <a:solidFill>
                  <a:schemeClr val="accent1"/>
                </a:solidFill>
                <a:cs typeface="Times New Roman" pitchFamily="18" charset="0"/>
              </a:rPr>
              <a:t>ри </a:t>
            </a:r>
            <a:r>
              <a:rPr lang="ru-RU" sz="3600" b="1" dirty="0">
                <a:solidFill>
                  <a:schemeClr val="accent1"/>
                </a:solidFill>
                <a:cs typeface="Times New Roman" pitchFamily="18" charset="0"/>
              </a:rPr>
              <a:t>размещении отверстия относительно живого </a:t>
            </a:r>
            <a:r>
              <a:rPr lang="ru-RU" sz="3600" b="1" dirty="0" smtClean="0">
                <a:solidFill>
                  <a:schemeClr val="accent1"/>
                </a:solidFill>
                <a:cs typeface="Times New Roman" pitchFamily="18" charset="0"/>
              </a:rPr>
              <a:t>сечения</a:t>
            </a:r>
            <a:r>
              <a:rPr lang="ru-RU" sz="3600" b="1" dirty="0" smtClean="0">
                <a:ea typeface="TimesNewRomanPSMT"/>
                <a:cs typeface="Times New Roman" panose="02020603050405020304" pitchFamily="18" charset="0"/>
              </a:rPr>
              <a:t>?</a:t>
            </a:r>
            <a:endParaRPr lang="ru-RU" sz="2800" b="1" dirty="0">
              <a:ea typeface="Calibri" panose="020F0502020204030204" pitchFamily="34" charset="0"/>
              <a:cs typeface="Times New Roman" panose="02020603050405020304" pitchFamily="18" charset="0"/>
            </a:endParaRPr>
          </a:p>
          <a:p>
            <a:pPr indent="337661">
              <a:lnSpc>
                <a:spcPct val="115000"/>
              </a:lnSpc>
            </a:pPr>
            <a:r>
              <a:rPr lang="ru-RU" sz="3600" b="1" dirty="0" smtClean="0">
                <a:ea typeface="TimesNewRomanPSMT"/>
                <a:cs typeface="Times New Roman" panose="02020603050405020304" pitchFamily="18" charset="0"/>
              </a:rPr>
              <a:t>3. </a:t>
            </a:r>
            <a:r>
              <a:rPr lang="ru-RU" sz="3600" b="1" dirty="0" smtClean="0">
                <a:ea typeface="TimesNewRomanPSMT"/>
                <a:cs typeface="Times New Roman" panose="02020603050405020304" pitchFamily="18" charset="0"/>
              </a:rPr>
              <a:t>Что вы знаете об охране </a:t>
            </a:r>
            <a:r>
              <a:rPr lang="ru-RU" sz="3600" b="1" dirty="0" err="1" smtClean="0">
                <a:ea typeface="TimesNewRomanPSMT"/>
                <a:cs typeface="Times New Roman" panose="02020603050405020304" pitchFamily="18" charset="0"/>
              </a:rPr>
              <a:t>окружвющей</a:t>
            </a:r>
            <a:r>
              <a:rPr lang="ru-RU" sz="3600" b="1" dirty="0" smtClean="0">
                <a:ea typeface="TimesNewRomanPSMT"/>
                <a:cs typeface="Times New Roman" panose="02020603050405020304" pitchFamily="18" charset="0"/>
              </a:rPr>
              <a:t> среды?</a:t>
            </a:r>
            <a:endParaRPr lang="ru-RU" sz="2800" b="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18076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Другая 6">
      <a:dk1>
        <a:srgbClr val="C4E7EA"/>
      </a:dk1>
      <a:lt1>
        <a:srgbClr val="FFFF00"/>
      </a:lt1>
      <a:dk2>
        <a:srgbClr val="4FB8C1"/>
      </a:dk2>
      <a:lt2>
        <a:srgbClr val="FFFFFF"/>
      </a:lt2>
      <a:accent1>
        <a:srgbClr val="FFFF00"/>
      </a:accent1>
      <a:accent2>
        <a:srgbClr val="4FB8C1"/>
      </a:accent2>
      <a:accent3>
        <a:srgbClr val="B8E2E6"/>
      </a:accent3>
      <a:accent4>
        <a:srgbClr val="9AD9D5"/>
      </a:accent4>
      <a:accent5>
        <a:srgbClr val="C4E2DF"/>
      </a:accent5>
      <a:accent6>
        <a:srgbClr val="C59DC3"/>
      </a:accent6>
      <a:hlink>
        <a:srgbClr val="C4E2DF"/>
      </a:hlink>
      <a:folHlink>
        <a:srgbClr val="D7ECEA"/>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89</TotalTime>
  <Words>710</Words>
  <Application>Microsoft Office PowerPoint</Application>
  <PresentationFormat>Широкоэкранный</PresentationFormat>
  <Paragraphs>74</Paragraphs>
  <Slides>13</Slides>
  <Notes>0</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2</vt:i4>
      </vt:variant>
      <vt:variant>
        <vt:lpstr>Заголовки слайдов</vt:lpstr>
      </vt:variant>
      <vt:variant>
        <vt:i4>13</vt:i4>
      </vt:variant>
    </vt:vector>
  </HeadingPairs>
  <TitlesOfParts>
    <vt:vector size="24" baseType="lpstr">
      <vt:lpstr>Arial</vt:lpstr>
      <vt:lpstr>Calibri</vt:lpstr>
      <vt:lpstr>Century Gothic</vt:lpstr>
      <vt:lpstr>Times New Roman</vt:lpstr>
      <vt:lpstr>TimesNewRomanPS-BoldMT</vt:lpstr>
      <vt:lpstr>TimesNewRomanPSMT</vt:lpstr>
      <vt:lpstr>Wingdings</vt:lpstr>
      <vt:lpstr>Wingdings 3</vt:lpstr>
      <vt:lpstr>Ион</vt:lpstr>
      <vt:lpstr>Microsoft Equation 3.0</vt:lpstr>
      <vt:lpstr>Формула</vt:lpstr>
      <vt:lpstr> Тема 4 ЛЕКЦИЯ 4   Гидравлические расчеты      Понятие о коэффициенте размыва, определения отверстия мостов.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2 ЛЕКЦИЯ 2   Выбор месторасположение мостового перехода</dc:title>
  <dc:creator>Asus</dc:creator>
  <cp:lastModifiedBy>Asus</cp:lastModifiedBy>
  <cp:revision>10</cp:revision>
  <dcterms:created xsi:type="dcterms:W3CDTF">2021-09-20T11:36:36Z</dcterms:created>
  <dcterms:modified xsi:type="dcterms:W3CDTF">2021-09-20T13:54:00Z</dcterms:modified>
</cp:coreProperties>
</file>